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74" r:id="rId4"/>
    <p:sldId id="259" r:id="rId5"/>
    <p:sldId id="267" r:id="rId6"/>
    <p:sldId id="260" r:id="rId7"/>
    <p:sldId id="261" r:id="rId8"/>
    <p:sldId id="271" r:id="rId9"/>
    <p:sldId id="276" r:id="rId10"/>
    <p:sldId id="279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5197" autoAdjust="0"/>
  </p:normalViewPr>
  <p:slideViewPr>
    <p:cSldViewPr snapToGrid="0">
      <p:cViewPr varScale="1">
        <p:scale>
          <a:sx n="48" d="100"/>
          <a:sy n="48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D2882-C4EE-4E1A-9CCE-E5EC606D604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1D4D5-40A9-45F4-988F-E026AED24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Millenium</a:t>
            </a:r>
            <a:r>
              <a:rPr lang="en-US" baseline="0" dirty="0" smtClean="0"/>
              <a:t> Development Goals and now, Sustainable Development Goals: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Good health/</a:t>
            </a:r>
            <a:r>
              <a:rPr lang="en-US" baseline="0" dirty="0" err="1" smtClean="0"/>
              <a:t>weelbeing</a:t>
            </a:r>
            <a:r>
              <a:rPr lang="en-US" baseline="0" dirty="0" smtClean="0"/>
              <a:t>, gender equality, peace/justice with strong institutions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3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Treatment maintains marginal significance even</a:t>
            </a:r>
            <a:r>
              <a:rPr lang="en-US" baseline="0" dirty="0" smtClean="0"/>
              <a:t> with all controls at 17.5% increase in WTP due to treatment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Age continues to hold around 1-1.5%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Reusable product between 25-29%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Get marginal significance for School </a:t>
            </a:r>
            <a:r>
              <a:rPr lang="en-US" baseline="0" dirty="0" err="1" smtClean="0"/>
              <a:t>Enviroment</a:t>
            </a:r>
            <a:r>
              <a:rPr lang="en-US" baseline="0" dirty="0" smtClean="0"/>
              <a:t> -4.5% increase in WTP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NOTE: additional robustness check with Box-Cox and there is no loss of sign or significance of treatment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2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sym typeface="Wingdings" panose="05000000000000000000" pitchFamily="2" charset="2"/>
              </a:rPr>
              <a:t>Choi study HPV vaccines in Hong Kong where despite 30% of served women willing to take vaccine, only between 2-9% actually receive it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Weaver et al  Study of sex education in four western world nations, determining that truth-based and not prescriptive abstinence education most impactful in terms of outcome statistics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err="1" smtClean="0">
                <a:sym typeface="Wingdings" panose="05000000000000000000" pitchFamily="2" charset="2"/>
              </a:rPr>
              <a:t>Berhane</a:t>
            </a:r>
            <a:r>
              <a:rPr lang="en-US" baseline="0" dirty="0" smtClean="0">
                <a:sym typeface="Wingdings" panose="05000000000000000000" pitchFamily="2" charset="2"/>
              </a:rPr>
              <a:t> et al  Ethiopian study showing young people seek targeted care (special hours/prices) to incentivize utilization of healthcare services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Wang et al  anti-obesity advertising and healthy eating as measured by WTP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5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Seraj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80% would be willing to pay for improved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health, cleanliness and prestige 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strong motivators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probability of spending a higher amount of money was positively affected by higher income, being in a area with existing latrines (i.e. peer effects), and belief (i.e. knowledge) that unsafe sanitation leads to diseases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Terris-prestholt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high socio-economic status group, younger girls willing to pay more; also, more personally relevant product type matters (not just effectiveness, but discreteness)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Foreit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 more complete picture of what “buying”, willing to pay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71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Ln(WTP) because raw values highly skewed, still have skewed data, see Figure 1 </a:t>
            </a:r>
            <a:r>
              <a:rPr lang="en-US" dirty="0" smtClean="0">
                <a:sym typeface="Wingdings" panose="05000000000000000000" pitchFamily="2" charset="2"/>
              </a:rPr>
              <a:t> anticipate further work looking at the</a:t>
            </a:r>
            <a:r>
              <a:rPr lang="en-US" baseline="0" dirty="0" smtClean="0">
                <a:sym typeface="Wingdings" panose="05000000000000000000" pitchFamily="2" charset="2"/>
              </a:rPr>
              <a:t> statistical properties of comparing means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Age &amp; Age of First Menstruation: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older women will be better able to pay for a new hygiene kit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 who have been menstruating longer may have had more time to become preferential for one product-type over another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indices capture home and school life (created using principle component analysis)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Estimation Strategy = log-linear, log-linear (w/IPW), non-linear gamma, non-linear gamma (w/IPW)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8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1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Treatment appears</a:t>
            </a:r>
            <a:r>
              <a:rPr lang="en-US" baseline="0" dirty="0" smtClean="0"/>
              <a:t> to induce between 15.3 &amp; 17.9% increase in WTP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Age increases WTP by around 1.5%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Using reusable product increases WTP by 28-32%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D4D5-40A9-45F4-988F-E026AED246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7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41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2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3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8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07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2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9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39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304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7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57765E-9DE6-4FD3-A3DB-773408C694D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B45325-1DB3-4334-A3C8-5D1C957ABFF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83" y="0"/>
            <a:ext cx="10032733" cy="272090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Touch For Health: An Empirical Investigation of Physical Touch as Means of Improved Health </a:t>
            </a:r>
            <a:r>
              <a:rPr lang="en-US" sz="4400" dirty="0" smtClean="0"/>
              <a:t>Education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72122"/>
            <a:ext cx="3793678" cy="1037760"/>
          </a:xfrm>
        </p:spPr>
        <p:txBody>
          <a:bodyPr>
            <a:noAutofit/>
          </a:bodyPr>
          <a:lstStyle/>
          <a:p>
            <a:r>
              <a:rPr lang="en-US" dirty="0" smtClean="0"/>
              <a:t>Siobhan Yilmaz &amp; </a:t>
            </a:r>
            <a:r>
              <a:rPr lang="en-US" dirty="0" err="1" smtClean="0"/>
              <a:t>Alok</a:t>
            </a:r>
            <a:r>
              <a:rPr lang="en-US" dirty="0" smtClean="0"/>
              <a:t> K. </a:t>
            </a:r>
            <a:r>
              <a:rPr lang="en-US" dirty="0" err="1" smtClean="0"/>
              <a:t>Bohara</a:t>
            </a:r>
            <a:endParaRPr lang="en-US" dirty="0" smtClean="0"/>
          </a:p>
          <a:p>
            <a:r>
              <a:rPr lang="en-US" dirty="0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17" y="882316"/>
            <a:ext cx="7652084" cy="49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212" y="80962"/>
            <a:ext cx="574357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262" y="185737"/>
            <a:ext cx="7229475" cy="64865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1507958" y="1138989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50294" y="1532021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3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37" y="233362"/>
            <a:ext cx="6715125" cy="639127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278480" y="1235241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2051258" y="1612230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113295" y="2380745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87" y="61912"/>
            <a:ext cx="6905625" cy="673417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773654" y="1058778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773655" y="1451810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0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487" y="71437"/>
            <a:ext cx="6677025" cy="671512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070307" y="978567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2070308" y="2189746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9073940" y="2983831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85823" y="1387641"/>
            <a:ext cx="1374357" cy="1604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6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Regressions support hypothesis that physical contact with the hygiene kits increased WTP, serving as an indicator for willingness to adopt and change hygiene related behavior</a:t>
            </a:r>
          </a:p>
          <a:p>
            <a:r>
              <a:rPr lang="en-US" dirty="0" smtClean="0"/>
              <a:t>Positive effects of age reasonable due to increased income and education with age</a:t>
            </a:r>
          </a:p>
          <a:p>
            <a:r>
              <a:rPr lang="en-US" dirty="0" smtClean="0"/>
              <a:t>Negative effect of using a reusable product likely due to a substitution effect</a:t>
            </a:r>
          </a:p>
          <a:p>
            <a:endParaRPr lang="en-US" dirty="0"/>
          </a:p>
          <a:p>
            <a:r>
              <a:rPr lang="en-US" dirty="0" smtClean="0"/>
              <a:t>Potential Bias:</a:t>
            </a:r>
          </a:p>
          <a:p>
            <a:pPr lvl="1"/>
            <a:r>
              <a:rPr lang="en-US" dirty="0" smtClean="0"/>
              <a:t>Treatment girls differ along multiple dimensions from those in the control group, including higher reported unhappiness during menstruation </a:t>
            </a:r>
            <a:r>
              <a:rPr lang="en-US" dirty="0" smtClean="0">
                <a:sym typeface="Wingdings" panose="05000000000000000000" pitchFamily="2" charset="2"/>
              </a:rPr>
              <a:t> more motivated to seek better solution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Controlling for cultural environment may account for this </a:t>
            </a:r>
            <a:r>
              <a:rPr lang="en-US" dirty="0"/>
              <a:t>(</a:t>
            </a:r>
            <a:r>
              <a:rPr lang="en-US" dirty="0" err="1"/>
              <a:t>Douki</a:t>
            </a:r>
            <a:r>
              <a:rPr lang="en-US" dirty="0"/>
              <a:t> et al. 2007; Lee et al. 2009; </a:t>
            </a:r>
            <a:r>
              <a:rPr lang="en-US" dirty="0" err="1"/>
              <a:t>Jewitt</a:t>
            </a:r>
            <a:r>
              <a:rPr lang="en-US" dirty="0"/>
              <a:t> and Ryley 2014</a:t>
            </a:r>
            <a:r>
              <a:rPr lang="en-US" dirty="0" smtClean="0"/>
              <a:t>)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need for overall improved health education in Nepal (Acharya, 2010):</a:t>
            </a:r>
          </a:p>
          <a:p>
            <a:pPr marL="401638" indent="-112713">
              <a:buFont typeface="Arial" panose="020B0604020202020204" pitchFamily="34" charset="0"/>
              <a:buChar char="•"/>
            </a:pPr>
            <a:r>
              <a:rPr lang="en-US" dirty="0"/>
              <a:t> Limited training of teachers</a:t>
            </a:r>
          </a:p>
          <a:p>
            <a:pPr marL="401638" indent="-112713">
              <a:buFont typeface="Arial" panose="020B0604020202020204" pitchFamily="34" charset="0"/>
              <a:buChar char="•"/>
            </a:pPr>
            <a:r>
              <a:rPr lang="en-US" dirty="0"/>
              <a:t> Lack of strong central policies/practice regarding sexual education</a:t>
            </a:r>
          </a:p>
          <a:p>
            <a:pPr marL="401638" indent="-112713">
              <a:buFont typeface="Arial" panose="020B0604020202020204" pitchFamily="34" charset="0"/>
              <a:buChar char="•"/>
            </a:pPr>
            <a:r>
              <a:rPr lang="en-US" dirty="0"/>
              <a:t> Lack of parental/community support for health education</a:t>
            </a:r>
          </a:p>
          <a:p>
            <a:pPr marL="401638" indent="-112713">
              <a:buFont typeface="Arial" panose="020B0604020202020204" pitchFamily="34" charset="0"/>
              <a:buChar char="•"/>
            </a:pPr>
            <a:r>
              <a:rPr lang="en-US" dirty="0"/>
              <a:t> Lack of strong empirical supporting evidence of effectiveness of sexual education</a:t>
            </a:r>
          </a:p>
          <a:p>
            <a:endParaRPr lang="en-US" dirty="0"/>
          </a:p>
          <a:p>
            <a:r>
              <a:rPr lang="en-US" dirty="0" smtClean="0"/>
              <a:t>That physical </a:t>
            </a:r>
            <a:r>
              <a:rPr lang="en-US" dirty="0"/>
              <a:t>contact with the hygiene kits induced higher WTP figures for girls in our </a:t>
            </a:r>
            <a:r>
              <a:rPr lang="en-US" dirty="0" smtClean="0"/>
              <a:t>study</a:t>
            </a:r>
            <a:r>
              <a:rPr lang="en-US" dirty="0"/>
              <a:t> </a:t>
            </a:r>
            <a:r>
              <a:rPr lang="en-US" dirty="0" smtClean="0"/>
              <a:t>supports the potential for a </a:t>
            </a:r>
            <a:r>
              <a:rPr lang="en-US" dirty="0"/>
              <a:t>policy of incorporating more interactive materials in health/hygiene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May increase effectiveness of any existing or newly developed initiatives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&amp;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goals in developing world are to improve health and education (particularly for women)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Role for health education, not just determination of direction of causality between health &amp; education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Literature has coverage on determination of best practices:</a:t>
            </a:r>
          </a:p>
          <a:p>
            <a:pPr lvl="1"/>
            <a:r>
              <a:rPr lang="en-US" dirty="0"/>
              <a:t>Methods to improve knowledge</a:t>
            </a:r>
          </a:p>
          <a:p>
            <a:pPr lvl="1"/>
            <a:r>
              <a:rPr lang="en-US" dirty="0"/>
              <a:t>Methods to encourage technology adoption</a:t>
            </a:r>
          </a:p>
          <a:p>
            <a:endParaRPr lang="en-US" dirty="0" smtClean="0"/>
          </a:p>
          <a:p>
            <a:r>
              <a:rPr lang="en-US" dirty="0" smtClean="0"/>
              <a:t>This work seeks to examine a  new potential “best practice” through a pilot RCT study</a:t>
            </a:r>
          </a:p>
        </p:txBody>
      </p:sp>
    </p:spTree>
    <p:extLst>
      <p:ext uri="{BB962C8B-B14F-4D97-AF65-F5344CB8AC3E}">
        <p14:creationId xmlns:p14="http://schemas.microsoft.com/office/powerpoint/2010/main" val="15262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Why/How Health Educ. Through Schools?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845734"/>
            <a:ext cx="10190480" cy="4250266"/>
          </a:xfrm>
        </p:spPr>
        <p:txBody>
          <a:bodyPr>
            <a:normAutofit fontScale="85000" lnSpcReduction="10000"/>
          </a:bodyPr>
          <a:lstStyle/>
          <a:p>
            <a:pPr marL="201168" lvl="1" indent="0">
              <a:buNone/>
            </a:pPr>
            <a:r>
              <a:rPr lang="en-US" dirty="0"/>
              <a:t>Schools as Medium to Improve Hygiene/Health:</a:t>
            </a:r>
          </a:p>
          <a:p>
            <a:pPr lvl="1"/>
            <a:r>
              <a:rPr lang="en-US" dirty="0" smtClean="0"/>
              <a:t>Decentralization efforts found to improve </a:t>
            </a:r>
            <a:r>
              <a:rPr lang="en-US" dirty="0"/>
              <a:t>efficiency- better test scores and reduced infant mortality (</a:t>
            </a:r>
            <a:r>
              <a:rPr lang="en-US" dirty="0" err="1"/>
              <a:t>Channa</a:t>
            </a:r>
            <a:r>
              <a:rPr lang="en-US" dirty="0"/>
              <a:t> and </a:t>
            </a:r>
            <a:r>
              <a:rPr lang="en-US" dirty="0" err="1"/>
              <a:t>Faguet</a:t>
            </a:r>
            <a:r>
              <a:rPr lang="en-US" dirty="0"/>
              <a:t>, </a:t>
            </a:r>
            <a:r>
              <a:rPr lang="en-US" dirty="0" smtClean="0"/>
              <a:t>2016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Indicates better information on local needs/conditions can lead to better outcomes, and schools are traditionally managed/focused at local level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General Results </a:t>
            </a:r>
            <a:r>
              <a:rPr lang="en-US" dirty="0" smtClean="0"/>
              <a:t>Regarding Good Methods to Improve </a:t>
            </a:r>
            <a:r>
              <a:rPr lang="en-US" dirty="0" smtClean="0"/>
              <a:t>Learning: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messages, repeatedly, </a:t>
            </a:r>
            <a:r>
              <a:rPr lang="en-US" dirty="0" smtClean="0"/>
              <a:t>&amp; in </a:t>
            </a:r>
            <a:r>
              <a:rPr lang="en-US" dirty="0"/>
              <a:t>many forms (</a:t>
            </a:r>
            <a:r>
              <a:rPr lang="en-US" dirty="0" err="1"/>
              <a:t>Loevinsohn</a:t>
            </a:r>
            <a:r>
              <a:rPr lang="en-US" dirty="0"/>
              <a:t>, 1990)</a:t>
            </a:r>
          </a:p>
          <a:p>
            <a:pPr lvl="1"/>
            <a:r>
              <a:rPr lang="en-US" dirty="0"/>
              <a:t>Largest mean effect sizes from teacher training and instructional materials, followed by info. dissemination &amp; improved school management (McEwan, 2015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Approaches with holistic framing to allow for deeper understanding (Sharma</a:t>
            </a:r>
            <a:r>
              <a:rPr lang="en-US" dirty="0"/>
              <a:t>, 2012)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RCT Evidence:</a:t>
            </a:r>
          </a:p>
          <a:p>
            <a:pPr lvl="1"/>
            <a:r>
              <a:rPr lang="en-US" dirty="0"/>
              <a:t>Kenya – official program on HIV/AIDS didn’t reduce pregnancy, informational intervention reduced incidence by 1.5% (</a:t>
            </a:r>
            <a:r>
              <a:rPr lang="en-US" dirty="0" err="1"/>
              <a:t>Dupas</a:t>
            </a:r>
            <a:r>
              <a:rPr lang="en-US" dirty="0"/>
              <a:t>, 2011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India- toilets to schools got adolescent girls to keep coming (</a:t>
            </a:r>
            <a:r>
              <a:rPr lang="en-US" dirty="0" err="1"/>
              <a:t>Adukai</a:t>
            </a:r>
            <a:r>
              <a:rPr lang="en-US" dirty="0"/>
              <a:t>, 2017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India – 10 session in-school informational intervention had 65% of girls adopting more than 13 preventative health-related behaviors (Kapadia-</a:t>
            </a:r>
            <a:r>
              <a:rPr lang="en-US" dirty="0" err="1"/>
              <a:t>Kundu</a:t>
            </a:r>
            <a:r>
              <a:rPr lang="en-US" dirty="0"/>
              <a:t> et al, 2014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Motivation to Adopt/Change Behavior Still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82" y="1856344"/>
            <a:ext cx="9347200" cy="4728939"/>
          </a:xfrm>
        </p:spPr>
        <p:txBody>
          <a:bodyPr/>
          <a:lstStyle/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Macro International study found high rates of early initiation of sexual activity, risky behavior, inadequate knowledge about protection/transmission of STD’s (Singh, </a:t>
            </a:r>
            <a:r>
              <a:rPr lang="en-US" dirty="0" err="1" smtClean="0"/>
              <a:t>Bankole</a:t>
            </a:r>
            <a:r>
              <a:rPr lang="en-US" dirty="0" smtClean="0"/>
              <a:t>, &amp; </a:t>
            </a:r>
            <a:r>
              <a:rPr lang="en-US" dirty="0" err="1" smtClean="0"/>
              <a:t>Woog</a:t>
            </a:r>
            <a:r>
              <a:rPr lang="en-US" dirty="0" smtClean="0"/>
              <a:t>, 2005)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Gaps </a:t>
            </a:r>
            <a:r>
              <a:rPr lang="en-US" dirty="0" smtClean="0"/>
              <a:t>in acceptability, knowledge, and behavior change: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Despite 30</a:t>
            </a:r>
            <a:r>
              <a:rPr lang="en-US" dirty="0">
                <a:sym typeface="Wingdings" panose="05000000000000000000" pitchFamily="2" charset="2"/>
              </a:rPr>
              <a:t>% of </a:t>
            </a:r>
            <a:r>
              <a:rPr lang="en-US" dirty="0" smtClean="0">
                <a:sym typeface="Wingdings" panose="05000000000000000000" pitchFamily="2" charset="2"/>
              </a:rPr>
              <a:t>surveyed </a:t>
            </a:r>
            <a:r>
              <a:rPr lang="en-US" dirty="0" smtClean="0">
                <a:sym typeface="Wingdings" panose="05000000000000000000" pitchFamily="2" charset="2"/>
              </a:rPr>
              <a:t>women in Hong Kong </a:t>
            </a:r>
            <a:r>
              <a:rPr lang="en-US" dirty="0">
                <a:sym typeface="Wingdings" panose="05000000000000000000" pitchFamily="2" charset="2"/>
              </a:rPr>
              <a:t>willing to take </a:t>
            </a:r>
            <a:r>
              <a:rPr lang="en-US" dirty="0" smtClean="0">
                <a:sym typeface="Wingdings" panose="05000000000000000000" pitchFamily="2" charset="2"/>
              </a:rPr>
              <a:t>HPV vaccine</a:t>
            </a:r>
            <a:r>
              <a:rPr lang="en-US" dirty="0">
                <a:sym typeface="Wingdings" panose="05000000000000000000" pitchFamily="2" charset="2"/>
              </a:rPr>
              <a:t>, only between 2-9% actually receive </a:t>
            </a:r>
            <a:r>
              <a:rPr lang="en-US" dirty="0" smtClean="0">
                <a:sym typeface="Wingdings" panose="05000000000000000000" pitchFamily="2" charset="2"/>
              </a:rPr>
              <a:t>it </a:t>
            </a:r>
            <a:r>
              <a:rPr lang="en-US" dirty="0" smtClean="0"/>
              <a:t>(Choi et al, 2013)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Study of sex education in four western world nations, determining that truth-based and not prescriptive abstinence education most impactful in terms of outcome </a:t>
            </a:r>
            <a:r>
              <a:rPr lang="en-US" dirty="0" smtClean="0">
                <a:sym typeface="Wingdings" panose="05000000000000000000" pitchFamily="2" charset="2"/>
              </a:rPr>
              <a:t>statistics (</a:t>
            </a:r>
            <a:r>
              <a:rPr lang="en-US" dirty="0" smtClean="0"/>
              <a:t>Weaver et al, 2005)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Ethiopian study showing young people seek targeted care (special hours/prices) to incentivize utilization of healthcare </a:t>
            </a:r>
            <a:r>
              <a:rPr lang="en-US" dirty="0" smtClean="0">
                <a:sym typeface="Wingdings" panose="05000000000000000000" pitchFamily="2" charset="2"/>
              </a:rPr>
              <a:t>services (</a:t>
            </a:r>
            <a:r>
              <a:rPr lang="en-US" dirty="0" err="1" smtClean="0"/>
              <a:t>Berhane</a:t>
            </a:r>
            <a:r>
              <a:rPr lang="en-US" dirty="0" smtClean="0"/>
              <a:t> et al, 2005)</a:t>
            </a:r>
          </a:p>
          <a:p>
            <a:pPr lvl="1"/>
            <a:r>
              <a:rPr lang="en-US" dirty="0" smtClean="0"/>
              <a:t> A</a:t>
            </a:r>
            <a:r>
              <a:rPr lang="en-US" dirty="0" smtClean="0">
                <a:sym typeface="Wingdings" panose="05000000000000000000" pitchFamily="2" charset="2"/>
              </a:rPr>
              <a:t>nti-obesity </a:t>
            </a:r>
            <a:r>
              <a:rPr lang="en-US" dirty="0">
                <a:sym typeface="Wingdings" panose="05000000000000000000" pitchFamily="2" charset="2"/>
              </a:rPr>
              <a:t>advertising </a:t>
            </a:r>
            <a:r>
              <a:rPr lang="en-US" dirty="0" smtClean="0">
                <a:sym typeface="Wingdings" panose="05000000000000000000" pitchFamily="2" charset="2"/>
              </a:rPr>
              <a:t>must take into account weight of </a:t>
            </a:r>
            <a:r>
              <a:rPr lang="en-US" dirty="0" smtClean="0">
                <a:sym typeface="Wingdings" panose="05000000000000000000" pitchFamily="2" charset="2"/>
              </a:rPr>
              <a:t>targeted </a:t>
            </a:r>
            <a:r>
              <a:rPr lang="en-US" dirty="0" smtClean="0">
                <a:sym typeface="Wingdings" panose="05000000000000000000" pitchFamily="2" charset="2"/>
              </a:rPr>
              <a:t>audience to induce behavior </a:t>
            </a:r>
            <a:r>
              <a:rPr lang="en-US" dirty="0" smtClean="0">
                <a:sym typeface="Wingdings" panose="05000000000000000000" pitchFamily="2" charset="2"/>
              </a:rPr>
              <a:t>change (</a:t>
            </a:r>
            <a:r>
              <a:rPr lang="en-US" dirty="0" smtClean="0"/>
              <a:t>Wang et al, 2015)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WTP as Applies to This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4471"/>
            <a:ext cx="10469078" cy="4143403"/>
          </a:xfrm>
        </p:spPr>
        <p:txBody>
          <a:bodyPr>
            <a:normAutofit/>
          </a:bodyPr>
          <a:lstStyle/>
          <a:p>
            <a:r>
              <a:rPr lang="en-US" dirty="0" smtClean="0"/>
              <a:t>WTP studies a common means by which to assess (health-related) technology adoption:</a:t>
            </a:r>
          </a:p>
          <a:p>
            <a:pPr lvl="1"/>
            <a:r>
              <a:rPr lang="en-US" dirty="0" err="1"/>
              <a:t>Seraj</a:t>
            </a:r>
            <a:r>
              <a:rPr lang="en-US" dirty="0"/>
              <a:t> (2008): improved sanitation services in Bangladesh</a:t>
            </a:r>
          </a:p>
          <a:p>
            <a:pPr lvl="1"/>
            <a:r>
              <a:rPr lang="en-US" dirty="0" err="1"/>
              <a:t>Terris-prestholt</a:t>
            </a:r>
            <a:r>
              <a:rPr lang="en-US" dirty="0"/>
              <a:t> et al (2006): contraceptive products in Johannesburg, S. Africa</a:t>
            </a:r>
          </a:p>
          <a:p>
            <a:pPr lvl="1"/>
            <a:r>
              <a:rPr lang="en-US" dirty="0" err="1"/>
              <a:t>Foreit</a:t>
            </a:r>
            <a:r>
              <a:rPr lang="en-US" dirty="0"/>
              <a:t> &amp; </a:t>
            </a:r>
            <a:r>
              <a:rPr lang="en-US" dirty="0" err="1"/>
              <a:t>Foreit</a:t>
            </a:r>
            <a:r>
              <a:rPr lang="en-US" dirty="0"/>
              <a:t> (2003) : strong evidence of the validity and reliability of WTP estimates for setting prices of reproductive health services in developing world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Aim in this study is to use WTP as measure of health technology adoption, and incorporate a new idea into improving health education </a:t>
            </a:r>
            <a:r>
              <a:rPr lang="en-US" dirty="0" smtClean="0">
                <a:sym typeface="Wingdings" panose="05000000000000000000" pitchFamily="2" charset="2"/>
              </a:rPr>
              <a:t> physical touch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Endowment effect, where physical possession and not factual ownership increases monetary valuation of an object (Reb &amp; Connelly, 2007)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Higher WTP for mugs when touched for only 30 sec (Wolf et al, 2008)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Affective reactions (Peck &amp; Shu, 2009; Peck &amp; Wiggins, 2006)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7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&amp;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physical/experiential learning aid in more effective hygiene/sanitation education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easured </a:t>
            </a:r>
            <a:r>
              <a:rPr lang="en-US" dirty="0"/>
              <a:t>via a </a:t>
            </a:r>
            <a:r>
              <a:rPr lang="en-US" dirty="0" smtClean="0"/>
              <a:t>willingness </a:t>
            </a:r>
            <a:r>
              <a:rPr lang="en-US" dirty="0"/>
              <a:t>to pay for feminine hygiene kit presented in conjunction with a hygiene education </a:t>
            </a:r>
            <a:r>
              <a:rPr lang="en-US" dirty="0" smtClean="0"/>
              <a:t>session</a:t>
            </a:r>
          </a:p>
          <a:p>
            <a:endParaRPr lang="en-US" dirty="0"/>
          </a:p>
          <a:p>
            <a:r>
              <a:rPr lang="en-US" i="1" dirty="0" smtClean="0"/>
              <a:t>H1: Having more physical </a:t>
            </a:r>
            <a:r>
              <a:rPr lang="en-US" i="1" dirty="0"/>
              <a:t>contact with </a:t>
            </a:r>
            <a:r>
              <a:rPr lang="en-US" i="1" dirty="0" smtClean="0"/>
              <a:t>female hygiene </a:t>
            </a:r>
            <a:r>
              <a:rPr lang="en-US" i="1" dirty="0"/>
              <a:t>kits </a:t>
            </a:r>
            <a:r>
              <a:rPr lang="en-US" i="1" dirty="0" smtClean="0"/>
              <a:t>will </a:t>
            </a:r>
            <a:r>
              <a:rPr lang="en-US" i="1" dirty="0"/>
              <a:t>increase </a:t>
            </a:r>
            <a:r>
              <a:rPr lang="en-US" i="1" dirty="0" smtClean="0"/>
              <a:t>WTP </a:t>
            </a:r>
            <a:endParaRPr lang="en-US" i="1" dirty="0"/>
          </a:p>
          <a:p>
            <a:pPr lvl="1"/>
            <a:r>
              <a:rPr lang="en-US" dirty="0" smtClean="0"/>
              <a:t>Strong </a:t>
            </a:r>
            <a:r>
              <a:rPr lang="en-US" dirty="0"/>
              <a:t>indicator of the benefits of including personal contact and demonstrations of better health practices in future menstrual health management (MHM) and WASH education </a:t>
            </a:r>
            <a:r>
              <a:rPr lang="en-US" dirty="0" smtClean="0"/>
              <a:t>initiatives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48" y="2101516"/>
            <a:ext cx="10846468" cy="3882189"/>
          </a:xfrm>
        </p:spPr>
        <p:txBody>
          <a:bodyPr>
            <a:normAutofit/>
          </a:bodyPr>
          <a:lstStyle/>
          <a:p>
            <a:r>
              <a:rPr lang="en-US" dirty="0" smtClean="0"/>
              <a:t>Primary survey data collected by the </a:t>
            </a:r>
            <a:r>
              <a:rPr lang="en-US" dirty="0" err="1" smtClean="0"/>
              <a:t>Pratiman-Neema</a:t>
            </a:r>
            <a:r>
              <a:rPr lang="en-US" dirty="0" smtClean="0"/>
              <a:t> Memorial Foundation (PNMF) in May 2016</a:t>
            </a:r>
          </a:p>
          <a:p>
            <a:pPr lvl="1"/>
            <a:r>
              <a:rPr lang="en-US" dirty="0" smtClean="0"/>
              <a:t>Women2Be,  a non-profit organization provided hygiene kits and hygiene information sessions to four groups of women in Nepal (Bhairahawa &amp; Mustang)</a:t>
            </a:r>
          </a:p>
          <a:p>
            <a:pPr lvl="1"/>
            <a:r>
              <a:rPr lang="en-US" dirty="0" smtClean="0"/>
              <a:t>Two school groups in Bhairahawa (PNMHI &amp; </a:t>
            </a:r>
            <a:r>
              <a:rPr lang="en-US" dirty="0" err="1" smtClean="0"/>
              <a:t>Paklihawa</a:t>
            </a:r>
            <a:r>
              <a:rPr lang="en-US" dirty="0" smtClean="0"/>
              <a:t>) are focus of this study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 smtClean="0"/>
              <a:t>PNMHI (Treatment)</a:t>
            </a:r>
          </a:p>
          <a:p>
            <a:pPr lvl="1"/>
            <a:r>
              <a:rPr lang="en-US" dirty="0" smtClean="0"/>
              <a:t>Information session, receive kits, take survey</a:t>
            </a:r>
          </a:p>
          <a:p>
            <a:r>
              <a:rPr lang="en-US" dirty="0" err="1" smtClean="0"/>
              <a:t>Paklihawa</a:t>
            </a:r>
            <a:r>
              <a:rPr lang="en-US" dirty="0" smtClean="0"/>
              <a:t> (Control)</a:t>
            </a:r>
          </a:p>
          <a:p>
            <a:pPr lvl="1"/>
            <a:r>
              <a:rPr lang="en-US" dirty="0" smtClean="0"/>
              <a:t>Information session, take survey, receive kits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Kits: 2 pairs of underwear, 8 liners, 2 shields, washcloth, soap, Ziploc bag, and (colorful) fabric storage bag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Specification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0926" y="2034672"/>
                <a:ext cx="9814090" cy="41656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𝑊𝑇𝑃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𝑇𝑟𝑒𝑎𝑡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𝐴𝑔𝑒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𝐴𝑔𝑒𝑀𝑒𝑛𝑠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𝐻𝑦𝑔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𝐸𝑛𝑣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/>
                  <a:t>Where: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 </a:t>
                </a:r>
                <a:r>
                  <a:rPr lang="en-US" sz="1500" i="1" dirty="0" smtClean="0"/>
                  <a:t>ln(WTP</a:t>
                </a:r>
                <a:r>
                  <a:rPr lang="en-US" sz="1500" i="1" dirty="0"/>
                  <a:t>) </a:t>
                </a:r>
                <a:r>
                  <a:rPr lang="en-US" sz="1500" i="1" dirty="0" smtClean="0"/>
                  <a:t>=</a:t>
                </a:r>
                <a:r>
                  <a:rPr lang="en-US" sz="1500" dirty="0" smtClean="0"/>
                  <a:t> </a:t>
                </a:r>
                <a:r>
                  <a:rPr lang="en-US" sz="1500" dirty="0"/>
                  <a:t>natural log of WTP (given in Nepali Rupees</a:t>
                </a:r>
                <a:r>
                  <a:rPr lang="en-US" sz="15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</a:t>
                </a:r>
                <a:r>
                  <a:rPr lang="en-US" sz="1500" i="1" dirty="0"/>
                  <a:t>Treat </a:t>
                </a:r>
                <a:r>
                  <a:rPr lang="en-US" sz="1500" dirty="0" smtClean="0"/>
                  <a:t>= binary treatment </a:t>
                </a:r>
                <a:r>
                  <a:rPr lang="en-US" sz="1500" dirty="0"/>
                  <a:t>(kit before survey</a:t>
                </a:r>
                <a:r>
                  <a:rPr lang="en-US" sz="1500" dirty="0" smtClean="0"/>
                  <a:t>) indicator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</a:t>
                </a:r>
                <a:r>
                  <a:rPr lang="en-US" sz="1500" i="1" dirty="0"/>
                  <a:t>Age </a:t>
                </a:r>
                <a:r>
                  <a:rPr lang="en-US" sz="1500" i="1" dirty="0" smtClean="0"/>
                  <a:t>= </a:t>
                </a:r>
                <a:r>
                  <a:rPr lang="en-US" sz="1500" dirty="0"/>
                  <a:t>age of the female currently</a:t>
                </a:r>
                <a:endParaRPr lang="en-US" sz="1500" i="1" dirty="0" smtClean="0"/>
              </a:p>
              <a:p>
                <a:pPr marL="0" indent="0">
                  <a:buNone/>
                </a:pPr>
                <a:r>
                  <a:rPr lang="en-US" sz="1500" dirty="0"/>
                  <a:t> </a:t>
                </a:r>
                <a:r>
                  <a:rPr lang="en-US" sz="1500" i="1" dirty="0" err="1" smtClean="0"/>
                  <a:t>AgeMens</a:t>
                </a:r>
                <a:r>
                  <a:rPr lang="en-US" sz="1500" i="1" dirty="0" smtClean="0"/>
                  <a:t>=</a:t>
                </a:r>
                <a:r>
                  <a:rPr lang="en-US" sz="1500" dirty="0" smtClean="0"/>
                  <a:t> age </a:t>
                </a:r>
                <a:r>
                  <a:rPr lang="en-US" sz="1500" dirty="0"/>
                  <a:t>of the female when she first started menstruating </a:t>
                </a:r>
                <a:r>
                  <a:rPr lang="en-US" sz="1500" dirty="0" smtClean="0"/>
                  <a:t>(bins)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</a:t>
                </a:r>
                <a:r>
                  <a:rPr lang="en-US" sz="1500" i="1" dirty="0" err="1" smtClean="0"/>
                  <a:t>Hyg</a:t>
                </a:r>
                <a:r>
                  <a:rPr lang="en-US" sz="1500" i="1" dirty="0" smtClean="0"/>
                  <a:t> =</a:t>
                </a:r>
                <a:r>
                  <a:rPr lang="en-US" sz="1500" dirty="0" smtClean="0"/>
                  <a:t> </a:t>
                </a:r>
                <a:r>
                  <a:rPr lang="en-US" sz="1500" dirty="0"/>
                  <a:t>vector of current hygiene product usage </a:t>
                </a:r>
                <a:r>
                  <a:rPr lang="en-US" sz="1500" dirty="0" smtClean="0"/>
                  <a:t>dummies</a:t>
                </a:r>
                <a:endParaRPr lang="en-US" sz="1500" dirty="0"/>
              </a:p>
              <a:p>
                <a:pPr marL="0" indent="0">
                  <a:buNone/>
                </a:pPr>
                <a:r>
                  <a:rPr lang="en-US" sz="1500" dirty="0" smtClean="0"/>
                  <a:t> </a:t>
                </a:r>
                <a:r>
                  <a:rPr lang="en-US" sz="1500" i="1" dirty="0" err="1" smtClean="0"/>
                  <a:t>Env</a:t>
                </a:r>
                <a:r>
                  <a:rPr lang="en-US" sz="1500" i="1" dirty="0" smtClean="0"/>
                  <a:t>=</a:t>
                </a:r>
                <a:r>
                  <a:rPr lang="en-US" sz="1500" dirty="0" smtClean="0"/>
                  <a:t> </a:t>
                </a:r>
                <a:r>
                  <a:rPr lang="en-US" sz="1500" dirty="0"/>
                  <a:t>vector of environmental </a:t>
                </a:r>
                <a:r>
                  <a:rPr lang="en-US" sz="1500" dirty="0" smtClean="0"/>
                  <a:t>indices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</a:t>
                </a:r>
                <a:r>
                  <a:rPr lang="en-US" sz="1500" i="1" dirty="0" smtClean="0"/>
                  <a:t>X</a:t>
                </a:r>
                <a:r>
                  <a:rPr lang="en-US" sz="1500" dirty="0" smtClean="0"/>
                  <a:t> = vector </a:t>
                </a:r>
                <a:r>
                  <a:rPr lang="en-US" sz="1500" dirty="0"/>
                  <a:t>of demographic and socioeconomic control </a:t>
                </a:r>
                <a:r>
                  <a:rPr lang="en-US" sz="1500" dirty="0" smtClean="0"/>
                  <a:t>characteristics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Ɛ=</a:t>
                </a:r>
                <a:r>
                  <a:rPr lang="en-US" sz="1500" i="1" dirty="0" smtClean="0"/>
                  <a:t> </a:t>
                </a:r>
                <a:r>
                  <a:rPr lang="en-US" sz="1500" dirty="0" smtClean="0"/>
                  <a:t>white </a:t>
                </a:r>
                <a:r>
                  <a:rPr lang="en-US" sz="1500" dirty="0"/>
                  <a:t>noise error </a:t>
                </a:r>
                <a:r>
                  <a:rPr lang="en-US" sz="1500" dirty="0" smtClean="0"/>
                  <a:t>term</a:t>
                </a:r>
                <a:endParaRPr lang="en-US" sz="1500" dirty="0"/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0926" y="2034672"/>
                <a:ext cx="9814090" cy="4165601"/>
              </a:xfrm>
              <a:blipFill>
                <a:blip r:embed="rId3"/>
                <a:stretch>
                  <a:fillRect l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4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57726"/>
            <a:ext cx="7502558" cy="522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414</TotalTime>
  <Words>1387</Words>
  <Application>Microsoft Office PowerPoint</Application>
  <PresentationFormat>Widescreen</PresentationFormat>
  <Paragraphs>137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Retrospect</vt:lpstr>
      <vt:lpstr>Touch For Health: An Empirical Investigation of Physical Touch as Means of Improved Health Education </vt:lpstr>
      <vt:lpstr>Introduction &amp; Background</vt:lpstr>
      <vt:lpstr>Why/How Health Educ. Through Schools?</vt:lpstr>
      <vt:lpstr>Gaps in Motivation to Adopt/Change Behavior Still Found</vt:lpstr>
      <vt:lpstr>WTP as Applies to This Study</vt:lpstr>
      <vt:lpstr>Research Question &amp; Hypothesis</vt:lpstr>
      <vt:lpstr>Data</vt:lpstr>
      <vt:lpstr>Empirical Specification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Conclusions &amp; Policy Implications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 For Health: An Empirical Investigation of Physical Health Education as Measured via WTP</dc:title>
  <dc:creator>skyny</dc:creator>
  <cp:lastModifiedBy>skyny</cp:lastModifiedBy>
  <cp:revision>48</cp:revision>
  <dcterms:created xsi:type="dcterms:W3CDTF">2017-04-30T19:02:14Z</dcterms:created>
  <dcterms:modified xsi:type="dcterms:W3CDTF">2017-10-26T00:52:59Z</dcterms:modified>
</cp:coreProperties>
</file>